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80" r:id="rId13"/>
    <p:sldId id="269" r:id="rId14"/>
    <p:sldId id="268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3" r:id="rId24"/>
    <p:sldId id="271" r:id="rId25"/>
    <p:sldId id="272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03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445f43f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445f43f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55e960c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55e960c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219ba9eb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8219ba9eb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9249ea104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9249ea104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49ea104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49ea104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5a405382d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5a405382d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9249ea104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9249ea104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9249ea10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9249ea10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5a405382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5a405382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5a405382d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5a405382d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0a5b818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0a5b818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25f38ec6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25f38ec6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thank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9249ea10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9249ea10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9249ea10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9249ea10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445f43f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445f43f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9249ea104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9249ea104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9249ea104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9249ea104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9249ea1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9249ea1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9249ea10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9249ea10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9249ea1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9249ea1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9249ea10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9249ea10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5a405382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5a405382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491c0e5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491c0e5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population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south korea planning to do energy transition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25f38ec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25f38ec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e14cb1c5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e14cb1c5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redo as figure exports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491c0e5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491c0e54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25f38ec6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25f38ec6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5a40538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05a40538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9249ea10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9249ea10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094500"/>
            <a:ext cx="2166185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fa.go.kr/eng/wpge/m_5657/contents.do#:~:text=The%20Republic%20of%20Korea%2C%20the,energy%20and%20natural%20resources%20consumption.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eng.me.go.kr/eng/web/board/read.do?pagerOffset=0&amp;maxPageItems=10&amp;maxIndexPages=10&amp;searchKey=&amp;searchValue=&amp;menuId=461&amp;orgCd=&amp;boardId=1516150&amp;boardMasterId=522&amp;boardCategoryId=&amp;decorator=" TargetMode="External"/><Relationship Id="rId4" Type="http://schemas.openxmlformats.org/officeDocument/2006/relationships/hyperlink" Target="https://www.spglobal.com/commodityinsights/en/market-insights/latest-news/energy-transition/070522-south-korean-president-unveils-energy-plan-focused-on-cutting-fossil-fuel-relia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data.net/publications/daily-energy-news/south-korea-will-raise-share-nuclear-power-generation-33-2030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link-group.com/energy-article/Offshore-wind-market-analysis-South-Korea-raises-capacity-target-to-18-20-GW-For-2030" TargetMode="External"/><Relationship Id="rId4" Type="http://schemas.openxmlformats.org/officeDocument/2006/relationships/hyperlink" Target="https://www.enerdata.net/research/forecast-enerfutur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1839" t="11856" r="1830" b="23174"/>
          <a:stretch/>
        </p:blipFill>
        <p:spPr>
          <a:xfrm>
            <a:off x="391350" y="955400"/>
            <a:ext cx="8361300" cy="43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5543158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Group K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Andrés Baidon, Julius Kiso,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Taher Muhammedali, Megan McGahren</a:t>
            </a:r>
            <a:endParaRPr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1520625" y="259575"/>
            <a:ext cx="62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Science for Energy System Modelling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Assignment 4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l="12418"/>
          <a:stretch/>
        </p:blipFill>
        <p:spPr>
          <a:xfrm>
            <a:off x="235500" y="1984350"/>
            <a:ext cx="2676656" cy="3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Transmission &amp; Bus Capacities</a:t>
            </a:r>
            <a:br>
              <a:rPr lang="en" dirty="0"/>
            </a:b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33903" y="5342376"/>
            <a:ext cx="2233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Base Scenario</a:t>
            </a:r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5809451" y="5353522"/>
            <a:ext cx="2233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Renewables without Nuclear</a:t>
            </a:r>
            <a:endParaRPr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l="77268" r="-2430"/>
          <a:stretch/>
        </p:blipFill>
        <p:spPr>
          <a:xfrm>
            <a:off x="8211151" y="2062856"/>
            <a:ext cx="841599" cy="285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 rot="10800000" flipH="1">
            <a:off x="1012375" y="3206350"/>
            <a:ext cx="1008600" cy="9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3"/>
          <p:cNvCxnSpPr/>
          <p:nvPr/>
        </p:nvCxnSpPr>
        <p:spPr>
          <a:xfrm rot="10800000" flipH="1">
            <a:off x="1054050" y="4330975"/>
            <a:ext cx="704700" cy="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2942338" y="5353522"/>
            <a:ext cx="2233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Renewables with Nuclear</a:t>
            </a:r>
            <a:endParaRPr dirty="0"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5">
            <a:alphaModFix/>
          </a:blip>
          <a:srcRect r="12732" b="14471"/>
          <a:stretch/>
        </p:blipFill>
        <p:spPr>
          <a:xfrm>
            <a:off x="2623400" y="1678363"/>
            <a:ext cx="2871376" cy="33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6">
            <a:alphaModFix/>
          </a:blip>
          <a:srcRect r="19497"/>
          <a:stretch/>
        </p:blipFill>
        <p:spPr>
          <a:xfrm>
            <a:off x="5543375" y="1791650"/>
            <a:ext cx="2570025" cy="3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6274450" y="6221550"/>
            <a:ext cx="27783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OPTIMIZATION RESULTS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440" y="1509267"/>
            <a:ext cx="3194666" cy="291468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Electricity Cost vs. No Emissions Scenario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1137493" y="4333926"/>
            <a:ext cx="2506203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Base Scenario Prices</a:t>
            </a:r>
            <a:endParaRPr sz="1400" dirty="0"/>
          </a:p>
        </p:txBody>
      </p:sp>
      <p:sp>
        <p:nvSpPr>
          <p:cNvPr id="162" name="Google Shape;162;p24"/>
          <p:cNvSpPr/>
          <p:nvPr/>
        </p:nvSpPr>
        <p:spPr>
          <a:xfrm>
            <a:off x="7724725" y="1944225"/>
            <a:ext cx="641400" cy="205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4688725" y="4301076"/>
            <a:ext cx="33567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No Emission Scenario Prices</a:t>
            </a:r>
            <a:endParaRPr sz="1400" dirty="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575" y="1509267"/>
            <a:ext cx="2974040" cy="282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125" y="4897362"/>
            <a:ext cx="1288500" cy="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2825" y="4896888"/>
            <a:ext cx="1288500" cy="9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5190813" y="6190500"/>
            <a:ext cx="3105900" cy="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*Nuclear Included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6274450" y="6221550"/>
            <a:ext cx="27783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OPTIMIZATION RESULTS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156800" y="372896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Hourly price for Electricity</a:t>
            </a:r>
            <a:endParaRPr dirty="0"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2930900" y="6248700"/>
            <a:ext cx="29724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Plotted for Month of August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5" y="1303567"/>
            <a:ext cx="8130723" cy="205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00" y="3206560"/>
            <a:ext cx="8213498" cy="188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525" y="454283"/>
            <a:ext cx="1560900" cy="131275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238050" y="5085233"/>
            <a:ext cx="2154714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More direct feed-in of Renewables</a:t>
            </a:r>
            <a:endParaRPr dirty="0"/>
          </a:p>
        </p:txBody>
      </p:sp>
      <p:sp>
        <p:nvSpPr>
          <p:cNvPr id="3" name="Eckige Klammer links 2">
            <a:extLst>
              <a:ext uri="{FF2B5EF4-FFF2-40B4-BE49-F238E27FC236}">
                <a16:creationId xmlns:a16="http://schemas.microsoft.com/office/drawing/2014/main" id="{53D9C5DF-8408-8F3C-863D-557A25D7ECD3}"/>
              </a:ext>
            </a:extLst>
          </p:cNvPr>
          <p:cNvSpPr/>
          <p:nvPr/>
        </p:nvSpPr>
        <p:spPr>
          <a:xfrm flipH="1">
            <a:off x="1620220" y="1303567"/>
            <a:ext cx="313626" cy="37187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ckige Klammer links 5">
            <a:extLst>
              <a:ext uri="{FF2B5EF4-FFF2-40B4-BE49-F238E27FC236}">
                <a16:creationId xmlns:a16="http://schemas.microsoft.com/office/drawing/2014/main" id="{91AAEF71-DE4C-28EF-01E7-41A2971AFCBA}"/>
              </a:ext>
            </a:extLst>
          </p:cNvPr>
          <p:cNvSpPr/>
          <p:nvPr/>
        </p:nvSpPr>
        <p:spPr>
          <a:xfrm>
            <a:off x="664381" y="1303567"/>
            <a:ext cx="313626" cy="37187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ckige Klammer links 6">
            <a:extLst>
              <a:ext uri="{FF2B5EF4-FFF2-40B4-BE49-F238E27FC236}">
                <a16:creationId xmlns:a16="http://schemas.microsoft.com/office/drawing/2014/main" id="{7BE8EE83-8D3D-E4FF-3C58-80FAE5BB2A60}"/>
              </a:ext>
            </a:extLst>
          </p:cNvPr>
          <p:cNvSpPr/>
          <p:nvPr/>
        </p:nvSpPr>
        <p:spPr>
          <a:xfrm flipH="1">
            <a:off x="5270536" y="1303567"/>
            <a:ext cx="313628" cy="37187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ckige Klammer links 7">
            <a:extLst>
              <a:ext uri="{FF2B5EF4-FFF2-40B4-BE49-F238E27FC236}">
                <a16:creationId xmlns:a16="http://schemas.microsoft.com/office/drawing/2014/main" id="{F9EBC0DE-3C41-09D1-E268-114BEFCE6FA7}"/>
              </a:ext>
            </a:extLst>
          </p:cNvPr>
          <p:cNvSpPr/>
          <p:nvPr/>
        </p:nvSpPr>
        <p:spPr>
          <a:xfrm>
            <a:off x="4417100" y="1303567"/>
            <a:ext cx="313626" cy="371876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oogle Shape;271;p37">
            <a:extLst>
              <a:ext uri="{FF2B5EF4-FFF2-40B4-BE49-F238E27FC236}">
                <a16:creationId xmlns:a16="http://schemas.microsoft.com/office/drawing/2014/main" id="{05B5B5A7-20DF-1D68-CEDA-1CD6D3D1CA67}"/>
              </a:ext>
            </a:extLst>
          </p:cNvPr>
          <p:cNvSpPr txBox="1">
            <a:spLocks/>
          </p:cNvSpPr>
          <p:nvPr/>
        </p:nvSpPr>
        <p:spPr>
          <a:xfrm>
            <a:off x="3867865" y="5085752"/>
            <a:ext cx="2154714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200"/>
              </a:spcAft>
              <a:buFont typeface="Arial"/>
              <a:buNone/>
            </a:pPr>
            <a:r>
              <a:rPr lang="en-US" dirty="0"/>
              <a:t>Less direct feed-in of Renewables</a:t>
            </a:r>
          </a:p>
        </p:txBody>
      </p:sp>
      <p:sp>
        <p:nvSpPr>
          <p:cNvPr id="2" name="Google Shape;178;p25">
            <a:extLst>
              <a:ext uri="{FF2B5EF4-FFF2-40B4-BE49-F238E27FC236}">
                <a16:creationId xmlns:a16="http://schemas.microsoft.com/office/drawing/2014/main" id="{2F5141F1-58A0-2F66-3F61-229E7C8E107B}"/>
              </a:ext>
            </a:extLst>
          </p:cNvPr>
          <p:cNvSpPr/>
          <p:nvPr/>
        </p:nvSpPr>
        <p:spPr>
          <a:xfrm>
            <a:off x="6274450" y="6221550"/>
            <a:ext cx="27783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OPTIMIZATION RESULTS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5" y="1108740"/>
            <a:ext cx="8749576" cy="244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38" y="3614029"/>
            <a:ext cx="8603748" cy="2385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6"/>
          <p:cNvCxnSpPr/>
          <p:nvPr/>
        </p:nvCxnSpPr>
        <p:spPr>
          <a:xfrm>
            <a:off x="1403377" y="1714342"/>
            <a:ext cx="2020800" cy="219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311700" y="3643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for Renewables Scenario</a:t>
            </a:r>
            <a:br>
              <a:rPr lang="en"/>
            </a:b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6274450" y="6221550"/>
            <a:ext cx="27783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OPTIMIZATION RESULTS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t="4897"/>
          <a:stretch/>
        </p:blipFill>
        <p:spPr>
          <a:xfrm>
            <a:off x="0" y="1414163"/>
            <a:ext cx="6856128" cy="2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4">
            <a:alphaModFix/>
          </a:blip>
          <a:srcRect t="3577" r="25428"/>
          <a:stretch/>
        </p:blipFill>
        <p:spPr>
          <a:xfrm>
            <a:off x="165400" y="3801374"/>
            <a:ext cx="4618650" cy="24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503239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Costs of Different Scenarios</a:t>
            </a:r>
            <a:endParaRPr dirty="0"/>
          </a:p>
        </p:txBody>
      </p:sp>
      <p:sp>
        <p:nvSpPr>
          <p:cNvPr id="176" name="Google Shape;176;p25"/>
          <p:cNvSpPr txBox="1"/>
          <p:nvPr/>
        </p:nvSpPr>
        <p:spPr>
          <a:xfrm>
            <a:off x="4752435" y="4416974"/>
            <a:ext cx="4391565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More storage costs  (volatility)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More network capacity costs (transmission)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Total system costs multiply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5104811" y="3657138"/>
            <a:ext cx="252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</a:rPr>
              <a:t>Transition from Fossils to Renewables:</a:t>
            </a:r>
            <a:endParaRPr dirty="0"/>
          </a:p>
        </p:txBody>
      </p:sp>
      <p:sp>
        <p:nvSpPr>
          <p:cNvPr id="178" name="Google Shape;178;p25"/>
          <p:cNvSpPr/>
          <p:nvPr/>
        </p:nvSpPr>
        <p:spPr>
          <a:xfrm>
            <a:off x="6274450" y="6221550"/>
            <a:ext cx="27783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OPTIMIZATION RESULTS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534400" y="1410975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0000"/>
                </a:solidFill>
              </a:rPr>
              <a:t>4 times p_max</a:t>
            </a:r>
            <a:endParaRPr u="sng" dirty="0">
              <a:solidFill>
                <a:srgbClr val="FF0000"/>
              </a:solidFill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34400" y="3805050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0000"/>
                </a:solidFill>
              </a:rPr>
              <a:t>6 times p_max</a:t>
            </a:r>
            <a:endParaRPr u="sng" dirty="0">
              <a:solidFill>
                <a:srgbClr val="FF000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B61E18-6E23-F9A0-2E3C-D16AA270CAAD}"/>
              </a:ext>
            </a:extLst>
          </p:cNvPr>
          <p:cNvSpPr/>
          <p:nvPr/>
        </p:nvSpPr>
        <p:spPr>
          <a:xfrm>
            <a:off x="2014080" y="4323018"/>
            <a:ext cx="2495910" cy="1937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11700" y="27894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SENSITIVITY ANALYSIS</a:t>
            </a:r>
            <a:endParaRPr sz="3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for Nuclear Technology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700" y="1356875"/>
            <a:ext cx="4788875" cy="31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4">
            <a:alphaModFix/>
          </a:blip>
          <a:srcRect b="4938"/>
          <a:stretch/>
        </p:blipFill>
        <p:spPr>
          <a:xfrm>
            <a:off x="456925" y="1356863"/>
            <a:ext cx="3719775" cy="3088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1878900" y="4752068"/>
            <a:ext cx="7265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Nuclear as a big player with given technology costs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Storage opportunities not needed when high nuclear share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r>
              <a:rPr lang="en" dirty="0">
                <a:latin typeface="+mn-lt"/>
              </a:rPr>
              <a:t>→  What are the c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osts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disposal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and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unminable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uranium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?</a:t>
            </a:r>
            <a:endParaRPr kumimoji="0" lang="de-DE" altLang="de-DE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6628950" y="6221550"/>
            <a:ext cx="24237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SENSITIVITY ANALYSIS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119DCC-E4DF-B82D-50E7-6154FBA43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698" y="118546"/>
            <a:ext cx="6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88BF4A-1ECD-DDE6-A5F6-B07D660CACB6}"/>
              </a:ext>
            </a:extLst>
          </p:cNvPr>
          <p:cNvSpPr txBox="1"/>
          <p:nvPr/>
        </p:nvSpPr>
        <p:spPr>
          <a:xfrm>
            <a:off x="1570008" y="4412666"/>
            <a:ext cx="20990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Nuclear</a:t>
            </a:r>
            <a:r>
              <a:rPr lang="de-DE" sz="800" dirty="0"/>
              <a:t> CAPEX </a:t>
            </a:r>
            <a:r>
              <a:rPr lang="de-DE" sz="800" dirty="0" err="1"/>
              <a:t>Factor</a:t>
            </a:r>
            <a:endParaRPr lang="de-DE" sz="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27894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CONCLUSIONS</a:t>
            </a:r>
            <a:endParaRPr sz="3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018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The current energy mix is dirty (coal, gas, (imported) oil, nuclear)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→ The population distribution (concentration around Seoul) is an additional </a:t>
            </a:r>
            <a:br>
              <a:rPr lang="en" dirty="0"/>
            </a:br>
            <a:r>
              <a:rPr lang="en" dirty="0"/>
              <a:t>     difficulty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→ The availability of renewable energy carriers is </a:t>
            </a:r>
            <a:r>
              <a:rPr lang="en" u="sng" dirty="0"/>
              <a:t>very</a:t>
            </a:r>
            <a:r>
              <a:rPr lang="en" dirty="0"/>
              <a:t> limited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→ High battery/H2 storages would be needed to supply the demand at any</a:t>
            </a:r>
            <a:br>
              <a:rPr lang="en" dirty="0"/>
            </a:br>
            <a:r>
              <a:rPr lang="en" dirty="0"/>
              <a:t>     moment (no excess energy, no curtailment)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→ Nuclear is a competitive technology towards climate neutrality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→ System costs rising by multiple times</a:t>
            </a:r>
            <a:endParaRPr dirty="0"/>
          </a:p>
        </p:txBody>
      </p:sp>
      <p:sp>
        <p:nvSpPr>
          <p:cNvPr id="232" name="Google Shape;232;p32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CONCLUSIONS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Outlook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311700" y="1536599"/>
            <a:ext cx="8520600" cy="3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“The Republic of Korea, the world’s 8th largest energy consumer, is an energy-poor country that relies heavily on energy imports from overseas. The country imports almost 92.8% of its energy and natural resources consumption.”</a:t>
            </a:r>
            <a:br>
              <a:rPr lang="en" sz="1200" dirty="0">
                <a:solidFill>
                  <a:schemeClr val="dk1"/>
                </a:solidFill>
              </a:rPr>
            </a:br>
            <a:r>
              <a:rPr lang="en" sz="900" u="sng" dirty="0">
                <a:solidFill>
                  <a:schemeClr val="hlink"/>
                </a:solidFill>
                <a:hlinkClick r:id="rId3"/>
              </a:rPr>
              <a:t>Energy | Ministry of Foreign Affairs, Republic of Korea (mofa.go.kr)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"The future of korean energy will likely have to rely heavily on offshore wind installations and nuclear power. South Korea’s newly elected president, Yoon Suk-Yeol recently unveiled plans to increase the country’s share of nuclear power to 30% by 2030.”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accent5"/>
                </a:solidFill>
                <a:hlinkClick r:id="rId4"/>
              </a:rPr>
              <a:t>https://www.spglobal.com/commodityinsights/en/market-insights/latest-news/energy-transition/070522-south-korean-president-unveils-energy-plan-focused-on-cutting-fossil-fuel-reliance</a:t>
            </a:r>
            <a:endParaRPr lang="en" sz="9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0" i="0" u="none" strike="noStrike" dirty="0">
              <a:solidFill>
                <a:srgbClr val="333333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+mn-lt"/>
              </a:rPr>
              <a:t>“South Korea to move towards the goal of carbon neutrality by 2050”</a:t>
            </a:r>
            <a:endParaRPr lang="en-US" sz="16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0" i="0" u="sng" strike="noStrike" dirty="0">
                <a:solidFill>
                  <a:srgbClr val="0097A7"/>
                </a:solidFill>
                <a:effectLst/>
                <a:latin typeface="+mn-lt"/>
                <a:hlinkClick r:id="rId5"/>
              </a:rPr>
              <a:t>Press Release (me.go.kr)</a:t>
            </a:r>
            <a:endParaRPr lang="en-US" sz="800" b="0" dirty="0">
              <a:effectLst/>
              <a:latin typeface="+mn-lt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CONCLUSIONS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518734" y="5876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Index</a:t>
            </a:r>
            <a:endParaRPr sz="3400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80675"/>
            <a:ext cx="8520600" cy="48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5912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00" dirty="0"/>
              <a:t>Input Data</a:t>
            </a:r>
            <a:endParaRPr sz="2200" dirty="0"/>
          </a:p>
          <a:p>
            <a:pPr marL="457200" lvl="0" indent="-31591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00" dirty="0"/>
              <a:t>Optimization</a:t>
            </a:r>
            <a:endParaRPr sz="2200" dirty="0"/>
          </a:p>
          <a:p>
            <a:pPr marL="457200" lvl="0" indent="-31591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00" dirty="0"/>
              <a:t>Sensitivity Analysis</a:t>
            </a:r>
            <a:endParaRPr sz="2200" dirty="0"/>
          </a:p>
          <a:p>
            <a:pPr marL="457200" lvl="0" indent="-31591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00" dirty="0"/>
              <a:t>Findings &amp; Outlook</a:t>
            </a:r>
            <a:endParaRPr sz="2200" dirty="0"/>
          </a:p>
          <a:p>
            <a:pPr marL="457200" lvl="0" indent="-31591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00" dirty="0"/>
              <a:t>Appendix</a:t>
            </a:r>
            <a:endParaRPr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311700" y="28547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감사합니다</a:t>
            </a:r>
            <a:endParaRPr sz="4000"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2210400" y="3551727"/>
            <a:ext cx="47232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311700" y="27894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APPENDIX</a:t>
            </a:r>
            <a:endParaRPr sz="3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11700" y="4982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 Factors for CE, SW, SE, NE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12739"/>
          <a:stretch/>
        </p:blipFill>
        <p:spPr>
          <a:xfrm>
            <a:off x="246506" y="1151312"/>
            <a:ext cx="4162468" cy="151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00" y="2878750"/>
            <a:ext cx="4093473" cy="15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88" y="4482325"/>
            <a:ext cx="3931702" cy="14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03" y="2878750"/>
            <a:ext cx="4138470" cy="15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NW Capacity Factors for January 2020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197" cy="3441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869505" y="4950277"/>
            <a:ext cx="34050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NW is the most populous region</a:t>
            </a:r>
            <a:endParaRPr/>
          </a:p>
        </p:txBody>
      </p:sp>
      <p:sp>
        <p:nvSpPr>
          <p:cNvPr id="2" name="Google Shape;260;p36">
            <a:extLst>
              <a:ext uri="{FF2B5EF4-FFF2-40B4-BE49-F238E27FC236}">
                <a16:creationId xmlns:a16="http://schemas.microsoft.com/office/drawing/2014/main" id="{8F646460-67DD-3920-20DA-BBFC5A6630E8}"/>
              </a:ext>
            </a:extLst>
          </p:cNvPr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2119450" y="631550"/>
            <a:ext cx="50820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for Solar Availability</a:t>
            </a: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00" y="1458675"/>
            <a:ext cx="3458551" cy="2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200" y="1458673"/>
            <a:ext cx="4414650" cy="27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1323250" y="4529600"/>
            <a:ext cx="726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Four times more built capacities than average load (due to capacity-factor)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Solar substitutes onshore-wind if availability is high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Less solar availability leads to higher storage (H2+battery) costs</a:t>
            </a:r>
            <a:endParaRPr/>
          </a:p>
        </p:txBody>
      </p:sp>
      <p:sp>
        <p:nvSpPr>
          <p:cNvPr id="2" name="Google Shape;281;p38">
            <a:extLst>
              <a:ext uri="{FF2B5EF4-FFF2-40B4-BE49-F238E27FC236}">
                <a16:creationId xmlns:a16="http://schemas.microsoft.com/office/drawing/2014/main" id="{43ECB1C6-F6C6-2EE7-56B0-3E49D261EAA9}"/>
              </a:ext>
            </a:extLst>
          </p:cNvPr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APPENDIX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9525"/>
            <a:ext cx="7387874" cy="48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for Grid Capacities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636550" y="2748300"/>
            <a:ext cx="33210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line capacities can play a big role in</a:t>
            </a:r>
            <a:br>
              <a:rPr lang="en" dirty="0"/>
            </a:br>
            <a:r>
              <a:rPr lang="en" dirty="0"/>
              <a:t>     renewable energy systems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non-linear course: costs are</a:t>
            </a:r>
            <a:br>
              <a:rPr lang="en" dirty="0"/>
            </a:br>
            <a:r>
              <a:rPr lang="en" dirty="0"/>
              <a:t>     exponentially increasing below 5GW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the higher the capacity, the lower the</a:t>
            </a:r>
            <a:br>
              <a:rPr lang="en" dirty="0"/>
            </a:br>
            <a:r>
              <a:rPr lang="en" dirty="0"/>
              <a:t>    costs</a:t>
            </a:r>
            <a:br>
              <a:rPr lang="en" dirty="0"/>
            </a:br>
            <a:br>
              <a:rPr lang="en" dirty="0"/>
            </a:br>
            <a:r>
              <a:rPr lang="en" dirty="0"/>
              <a:t>→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 but other external factors might</a:t>
            </a:r>
            <a:br>
              <a:rPr lang="en" dirty="0"/>
            </a:br>
            <a:r>
              <a:rPr lang="en" dirty="0"/>
              <a:t>constrain infinite capacity expansion</a:t>
            </a:r>
            <a:endParaRPr dirty="0"/>
          </a:p>
        </p:txBody>
      </p:sp>
      <p:sp>
        <p:nvSpPr>
          <p:cNvPr id="2" name="Google Shape;281;p38">
            <a:extLst>
              <a:ext uri="{FF2B5EF4-FFF2-40B4-BE49-F238E27FC236}">
                <a16:creationId xmlns:a16="http://schemas.microsoft.com/office/drawing/2014/main" id="{EDB6228C-C9E9-A56B-D28A-7882C7574868}"/>
              </a:ext>
            </a:extLst>
          </p:cNvPr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APPENDIX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of CAPEX Wind/Solar</a:t>
            </a:r>
            <a:endParaRPr/>
          </a:p>
        </p:txBody>
      </p:sp>
      <p:sp>
        <p:nvSpPr>
          <p:cNvPr id="278" name="Google Shape;278;p38"/>
          <p:cNvSpPr txBox="1"/>
          <p:nvPr/>
        </p:nvSpPr>
        <p:spPr>
          <a:xfrm>
            <a:off x="776125" y="4834950"/>
            <a:ext cx="6870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Little substitution of carriers (generation is almost at its limit)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System costs rise almost linearly with higher investment costs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Onshore wind as substitute technology when CAPEX rise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63" y="1440950"/>
            <a:ext cx="3441912" cy="3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900" y="1440962"/>
            <a:ext cx="5117793" cy="330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230238" y="5660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Lines</a:t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13" y="2189650"/>
            <a:ext cx="3273874" cy="38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2210400" y="1165752"/>
            <a:ext cx="47232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following transmission lines were set up between buses:</a:t>
            </a: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Regional State of Charge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37" y="1255100"/>
            <a:ext cx="7418125" cy="49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Duration Curves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275" y="1968025"/>
            <a:ext cx="3317674" cy="2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6199525" y="4511375"/>
            <a:ext cx="17271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Emissions without Nuclear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28275"/>
            <a:ext cx="3182074" cy="232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75" y="3609800"/>
            <a:ext cx="3059421" cy="23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>
            <a:spLocks noGrp="1"/>
          </p:cNvSpPr>
          <p:nvPr>
            <p:ph type="body" idx="1"/>
          </p:nvPr>
        </p:nvSpPr>
        <p:spPr>
          <a:xfrm>
            <a:off x="3417575" y="1904949"/>
            <a:ext cx="1167000" cy="9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Scenario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body" idx="1"/>
          </p:nvPr>
        </p:nvSpPr>
        <p:spPr>
          <a:xfrm>
            <a:off x="3388400" y="4321278"/>
            <a:ext cx="1495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Emissions with Nuclear</a:t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7894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INPUT DATA</a:t>
            </a:r>
            <a:endParaRPr sz="3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371253" y="1905899"/>
            <a:ext cx="8401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South Korea alone is </a:t>
            </a:r>
            <a:r>
              <a:rPr lang="en" b="1">
                <a:solidFill>
                  <a:srgbClr val="202124"/>
                </a:solidFill>
              </a:rPr>
              <a:t>about the size of Portugal or Hungary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, or the U.S. state of Indiana. The largest island, Jeju-do, lies off the southwest corner of the peninsula and has a land area of 1,825 square kilometers.</a:t>
            </a:r>
            <a:endParaRPr/>
          </a:p>
        </p:txBody>
      </p:sp>
      <p:sp>
        <p:nvSpPr>
          <p:cNvPr id="314" name="Google Shape;314;p42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APPENDIX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371250" y="4389675"/>
            <a:ext cx="8401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https://www.enerdata.net/publications/daily-energy-news/south-korea-will-raise-share-nuclear-power-generation-33-2030.html</a:t>
            </a:r>
            <a:endParaRPr/>
          </a:p>
        </p:txBody>
      </p:sp>
      <p:sp>
        <p:nvSpPr>
          <p:cNvPr id="316" name="Google Shape;316;p42"/>
          <p:cNvSpPr txBox="1"/>
          <p:nvPr/>
        </p:nvSpPr>
        <p:spPr>
          <a:xfrm>
            <a:off x="371250" y="3427841"/>
            <a:ext cx="8401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According to the plan, renewable energy will make up 21.5% of the country’s total electricity generation by 2030 (9% in 2021), with the figure for coal standing at 21.2% (35% in 2021) and natural gas at 20.9% (28% in 2021). South Korea has pledged to reduce its greenhouse gas emissions by 40% by 2030 (from 2018 levels) and reach </a:t>
            </a:r>
            <a:r>
              <a:rPr lang="en" i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 neutrality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by 2050.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371253" y="2652849"/>
            <a:ext cx="840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https://www.infolink-group.com/energy-article/Offshore-wind-market-analysis-South-Korea-raises-capacity-target-to-18-20-GW-For-2030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4294967295"/>
          </p:nvPr>
        </p:nvSpPr>
        <p:spPr>
          <a:xfrm>
            <a:off x="311700" y="4409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Information</a:t>
            </a:r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body" idx="4294967295"/>
          </p:nvPr>
        </p:nvSpPr>
        <p:spPr>
          <a:xfrm>
            <a:off x="371250" y="989825"/>
            <a:ext cx="84015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following is some additional information about South Korea that may be relevant for the presentation: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50" y="4190387"/>
            <a:ext cx="7467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399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13300" y="3782029"/>
            <a:ext cx="3656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Existing Power Plants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100" y="1209835"/>
            <a:ext cx="3972469" cy="305181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4969777" y="4376184"/>
            <a:ext cx="17769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Energy Sources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381648" y="5720859"/>
            <a:ext cx="41010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Heavy dependency on fossil fuels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mainly coal and gas.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85.14 M€/year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l="11926" t="13103" r="8405" b="11804"/>
          <a:stretch/>
        </p:blipFill>
        <p:spPr>
          <a:xfrm>
            <a:off x="673513" y="1203462"/>
            <a:ext cx="2735966" cy="257856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INPUT DATA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56050" y="5377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Provinces vs. Defined Regions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509375" y="1699971"/>
            <a:ext cx="21639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Sixteen South Korean Provinces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61" y="2740450"/>
            <a:ext cx="2576361" cy="27778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733038" y="1890769"/>
            <a:ext cx="24504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Defined regions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032" y="2740450"/>
            <a:ext cx="2382528" cy="271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212" y="2341675"/>
            <a:ext cx="3838175" cy="41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175" y="4662000"/>
            <a:ext cx="1336100" cy="13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306713" y="1598113"/>
            <a:ext cx="24504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Regions with corresponding sea share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INPUT DATA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Electricity Demand 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l="11339" t="4218" r="11362" b="8437"/>
          <a:stretch/>
        </p:blipFill>
        <p:spPr>
          <a:xfrm>
            <a:off x="5887650" y="2469625"/>
            <a:ext cx="2876500" cy="29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t="6559"/>
          <a:stretch/>
        </p:blipFill>
        <p:spPr>
          <a:xfrm>
            <a:off x="429150" y="1972150"/>
            <a:ext cx="5458501" cy="38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INPUT DATA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Eligibility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65975" y="4397332"/>
            <a:ext cx="29982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Onshore wind eligible area: 3545 km</a:t>
            </a:r>
            <a:r>
              <a:rPr lang="en" baseline="30000"/>
              <a:t>2</a:t>
            </a:r>
            <a:r>
              <a:rPr lang="en"/>
              <a:t> or 2.75%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l="2123" t="2238"/>
          <a:stretch/>
        </p:blipFill>
        <p:spPr>
          <a:xfrm>
            <a:off x="387825" y="2154499"/>
            <a:ext cx="2554500" cy="21625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013" y="2160075"/>
            <a:ext cx="2600098" cy="2162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81975" y="4403175"/>
            <a:ext cx="2856300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Offshore wind eligible area: 17412 km</a:t>
            </a:r>
            <a:r>
              <a:rPr lang="en" baseline="30000"/>
              <a:t>2 </a:t>
            </a:r>
            <a:r>
              <a:rPr lang="en"/>
              <a:t>or 4.05%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l="4012"/>
          <a:stretch/>
        </p:blipFill>
        <p:spPr>
          <a:xfrm>
            <a:off x="6247775" y="2160075"/>
            <a:ext cx="2475077" cy="2162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143525" y="4397320"/>
            <a:ext cx="2554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Solar eligible area: 20,480 km</a:t>
            </a:r>
            <a:r>
              <a:rPr lang="en" baseline="30000"/>
              <a:t>2</a:t>
            </a:r>
            <a:r>
              <a:rPr lang="en"/>
              <a:t> or 16.37%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7491775" y="6221550"/>
            <a:ext cx="15609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INPUT DATA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27894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OPTIMIZATION RESULTS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75" y="821467"/>
            <a:ext cx="6558076" cy="152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r="16107"/>
          <a:stretch/>
        </p:blipFill>
        <p:spPr>
          <a:xfrm>
            <a:off x="1242525" y="2596276"/>
            <a:ext cx="6686324" cy="156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525" y="4536187"/>
            <a:ext cx="6686324" cy="157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3014" y="1828107"/>
            <a:ext cx="1405550" cy="1256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1523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Dispatch: Base Scenario vs. Renewables</a:t>
            </a:r>
            <a:endParaRPr sz="2500"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103268" y="1467866"/>
            <a:ext cx="1167000" cy="454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Base Scenario</a:t>
            </a:r>
            <a:endParaRPr sz="1100"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-49350" y="3149176"/>
            <a:ext cx="1495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No Emissions with Nuclear</a:t>
            </a:r>
            <a:endParaRPr sz="1100" dirty="0"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22325" y="4838900"/>
            <a:ext cx="135215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No Emissions without Nuclear</a:t>
            </a:r>
            <a:endParaRPr dirty="0"/>
          </a:p>
        </p:txBody>
      </p:sp>
      <p:sp>
        <p:nvSpPr>
          <p:cNvPr id="139" name="Google Shape;139;p22"/>
          <p:cNvSpPr/>
          <p:nvPr/>
        </p:nvSpPr>
        <p:spPr>
          <a:xfrm>
            <a:off x="6274450" y="6221550"/>
            <a:ext cx="2778300" cy="42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OPTIMIZATION RESULTS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Microsoft Office PowerPoint</Application>
  <PresentationFormat>Bildschirmpräsentation (4:3)</PresentationFormat>
  <Paragraphs>144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PowerPoint-Präsentation</vt:lpstr>
      <vt:lpstr>Index</vt:lpstr>
      <vt:lpstr>INPUT DATA</vt:lpstr>
      <vt:lpstr>Current Situation</vt:lpstr>
      <vt:lpstr>Provinces vs. Defined Regions</vt:lpstr>
      <vt:lpstr>Regional Electricity Demand </vt:lpstr>
      <vt:lpstr>Land Eligibility</vt:lpstr>
      <vt:lpstr>OPTIMIZATION RESULTS</vt:lpstr>
      <vt:lpstr>Dispatch: Base Scenario vs. Renewables</vt:lpstr>
      <vt:lpstr>Transmission &amp; Bus Capacities </vt:lpstr>
      <vt:lpstr>Current Electricity Cost vs. No Emissions Scenario</vt:lpstr>
      <vt:lpstr>Hourly price for Electricity</vt:lpstr>
      <vt:lpstr>SOC for Renewables Scenario </vt:lpstr>
      <vt:lpstr>System Costs of Different Scenarios</vt:lpstr>
      <vt:lpstr>SENSITIVITY ANALYSIS</vt:lpstr>
      <vt:lpstr>Sensitivity for Nuclear Technology</vt:lpstr>
      <vt:lpstr>CONCLUSIONS</vt:lpstr>
      <vt:lpstr>Findings</vt:lpstr>
      <vt:lpstr>Outlook</vt:lpstr>
      <vt:lpstr>감사합니다</vt:lpstr>
      <vt:lpstr>APPENDIX</vt:lpstr>
      <vt:lpstr>Capacity Factors for CE, SW, SE, NE</vt:lpstr>
      <vt:lpstr>NW Capacity Factors for January 2020</vt:lpstr>
      <vt:lpstr>Sensitivity for Solar Availability</vt:lpstr>
      <vt:lpstr>Sensitivity for Grid Capacities</vt:lpstr>
      <vt:lpstr>Sensitivity of CAPEX Wind/Solar</vt:lpstr>
      <vt:lpstr>Transmission Lines</vt:lpstr>
      <vt:lpstr>Current Regional State of Charge</vt:lpstr>
      <vt:lpstr>Price Duration Curves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Julius Kiso</cp:lastModifiedBy>
  <cp:revision>2</cp:revision>
  <dcterms:modified xsi:type="dcterms:W3CDTF">2023-02-08T10:08:17Z</dcterms:modified>
</cp:coreProperties>
</file>